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4ec3e2f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4ec3e2f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b92597f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cb92597f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4f67891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4f67891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 are used to separate work on features or bug fixes, allowing developers to work on different parts of a project without interfering with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Long-lived development efforts are often done on branches and are expected to be merged back into the main branch upon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5125d3b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5125d3b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51a27b0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51a27b0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99d4316f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99d4316f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99d4316f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99d4316f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9289023d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9289023d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99d4316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99d4316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99d4316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99d4316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99d4316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c99d4316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99d4316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99d4316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99d4316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99d4316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99d4316f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99d4316f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9289023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9289023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563d226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b563d22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9289023d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c9289023d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9289023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c9289023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bf24a0a99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bf24a0a99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4ec3e2fa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4ec3e2fa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4ec3e2f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4ec3e2f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4ec3e2f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4ec3e2f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jpg"/><Relationship Id="rId7" Type="http://schemas.openxmlformats.org/officeDocument/2006/relationships/image" Target="../media/image9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7.jp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33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git-school.github.io/visualizing-git" TargetMode="Externa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.git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epic.noaa.gov/tutorials/?playlist=afde205&amp;video=9e65c0d" TargetMode="External"/><Relationship Id="rId8" Type="http://schemas.openxmlformats.org/officeDocument/2006/relationships/hyperlink" Target="https://github.com/NOAA-EPIC/training-github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35.png"/><Relationship Id="rId8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6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mailto:git@github.com" TargetMode="External"/><Relationship Id="rId8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2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ufs-weather-model.readthedocs.io/" TargetMode="External"/><Relationship Id="rId8" Type="http://schemas.openxmlformats.org/officeDocument/2006/relationships/hyperlink" Target="https://ufs-srweather-app.readthedocs.io/en/develop/" TargetMode="Externa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4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58.png"/><Relationship Id="rId8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9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epic.noaa.gov/" TargetMode="External"/><Relationship Id="rId8" Type="http://schemas.openxmlformats.org/officeDocument/2006/relationships/hyperlink" Target="https://github.com/ufs-communi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OAA-EMC/AQM-utils" TargetMode="External"/><Relationship Id="rId11" Type="http://schemas.openxmlformats.org/officeDocument/2006/relationships/hyperlink" Target="https://github.com/ufs-community/UFS_UTILS" TargetMode="External"/><Relationship Id="rId10" Type="http://schemas.openxmlformats.org/officeDocument/2006/relationships/hyperlink" Target="https://github.com/ufs-community/uwtools" TargetMode="External"/><Relationship Id="rId21" Type="http://schemas.openxmlformats.org/officeDocument/2006/relationships/hyperlink" Target="https://github.com/JCSDA/spack-stack" TargetMode="External"/><Relationship Id="rId13" Type="http://schemas.openxmlformats.org/officeDocument/2006/relationships/hyperlink" Target="https://github.com/NCAR/ccpp-physics" TargetMode="External"/><Relationship Id="rId12" Type="http://schemas.openxmlformats.org/officeDocument/2006/relationships/hyperlink" Target="https://github.com/ufs-community/ccpp-physic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github.com/ufs-community/land-DA_workflow" TargetMode="External"/><Relationship Id="rId15" Type="http://schemas.openxmlformats.org/officeDocument/2006/relationships/hyperlink" Target="https://github.com/hafs-community/HAFS" TargetMode="External"/><Relationship Id="rId14" Type="http://schemas.openxmlformats.org/officeDocument/2006/relationships/hyperlink" Target="https://github.com/hafs-community/HAFS" TargetMode="External"/><Relationship Id="rId17" Type="http://schemas.openxmlformats.org/officeDocument/2006/relationships/hyperlink" Target="https://github.com/NOAA-EMC/global-workflow" TargetMode="External"/><Relationship Id="rId16" Type="http://schemas.openxmlformats.org/officeDocument/2006/relationships/hyperlink" Target="https://github.com/ufs-community/global-workflow-AR" TargetMode="External"/><Relationship Id="rId5" Type="http://schemas.openxmlformats.org/officeDocument/2006/relationships/image" Target="../media/image7.jpg"/><Relationship Id="rId19" Type="http://schemas.openxmlformats.org/officeDocument/2006/relationships/hyperlink" Target="https://github.com/noaa-oar-arl/NEXUS" TargetMode="External"/><Relationship Id="rId6" Type="http://schemas.openxmlformats.org/officeDocument/2006/relationships/image" Target="../media/image9.png"/><Relationship Id="rId18" Type="http://schemas.openxmlformats.org/officeDocument/2006/relationships/hyperlink" Target="https://github.com/NOAA-EMC/UPP" TargetMode="External"/><Relationship Id="rId7" Type="http://schemas.openxmlformats.org/officeDocument/2006/relationships/hyperlink" Target="https://github.com/ufs-community/ufs-weather-model" TargetMode="External"/><Relationship Id="rId8" Type="http://schemas.openxmlformats.org/officeDocument/2006/relationships/hyperlink" Target="https://github.com/ufs-community/ufs-srweather-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573" y="1977900"/>
            <a:ext cx="4242099" cy="17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472300" y="764700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  (Part 2):</a:t>
            </a:r>
            <a:endParaRPr sz="34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4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1337425" y="3753927"/>
            <a:ext cx="68712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1600"/>
              <a:t>Natalie Perlin, NOAA/EPIC, natalie.perlin@noaa.gov</a:t>
            </a:r>
            <a:endParaRPr sz="1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600"/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585450" y="1448638"/>
            <a:ext cx="860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FORK</a:t>
            </a:r>
            <a:r>
              <a:rPr lang="en-US" sz="1800">
                <a:solidFill>
                  <a:schemeClr val="dk2"/>
                </a:solidFill>
              </a:rPr>
              <a:t> the original repository to your GitHub account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CLONE </a:t>
            </a:r>
            <a:r>
              <a:rPr lang="en-US" sz="1800">
                <a:solidFill>
                  <a:schemeClr val="dk2"/>
                </a:solidFill>
              </a:rPr>
              <a:t>your repository to a local machine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u="sng">
                <a:solidFill>
                  <a:schemeClr val="dk2"/>
                </a:solidFill>
              </a:rPr>
              <a:t>Make changes</a:t>
            </a:r>
            <a:r>
              <a:rPr lang="en-US" sz="1800">
                <a:solidFill>
                  <a:schemeClr val="dk2"/>
                </a:solidFill>
              </a:rPr>
              <a:t> to your cloned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PUSH</a:t>
            </a:r>
            <a:r>
              <a:rPr lang="en-US" sz="1800">
                <a:solidFill>
                  <a:schemeClr val="dk2"/>
                </a:solidFill>
              </a:rPr>
              <a:t> them to your GitHub repository: it then will be </a:t>
            </a:r>
            <a:r>
              <a:rPr lang="en-US" sz="1800" u="sng">
                <a:solidFill>
                  <a:schemeClr val="dk2"/>
                </a:solidFill>
              </a:rPr>
              <a:t>synced</a:t>
            </a:r>
            <a:r>
              <a:rPr lang="en-US" sz="1800">
                <a:solidFill>
                  <a:schemeClr val="dk2"/>
                </a:solidFill>
              </a:rPr>
              <a:t> to your changes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>
                <a:solidFill>
                  <a:schemeClr val="dk2"/>
                </a:solidFill>
              </a:rPr>
              <a:t>Create a </a:t>
            </a:r>
            <a:r>
              <a:rPr b="1" lang="en-US" sz="1800">
                <a:solidFill>
                  <a:srgbClr val="572CE4"/>
                </a:solidFill>
              </a:rPr>
              <a:t>PULL REQUEST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(PR) </a:t>
            </a:r>
            <a:r>
              <a:rPr lang="en-US" sz="1800">
                <a:solidFill>
                  <a:schemeClr val="dk2"/>
                </a:solidFill>
              </a:rPr>
              <a:t>to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your changes with the original repository: it means making a request to the repository owner and telling them “Please check my changes and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them if you like it”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4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EARTH PREDICTION INNOVATION CENTER (EPIC)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>
            <p:ph idx="4294967295" type="title"/>
          </p:nvPr>
        </p:nvSpPr>
        <p:spPr>
          <a:xfrm>
            <a:off x="809700" y="800250"/>
            <a:ext cx="8152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23"/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GitHub repository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3100" y="1900201"/>
            <a:ext cx="588006" cy="583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5"/>
          <p:cNvGrpSpPr/>
          <p:nvPr/>
        </p:nvGrpSpPr>
        <p:grpSpPr>
          <a:xfrm>
            <a:off x="2078125" y="1529463"/>
            <a:ext cx="2138100" cy="1264813"/>
            <a:chOff x="2078125" y="1529463"/>
            <a:chExt cx="2138100" cy="1264813"/>
          </a:xfrm>
        </p:grpSpPr>
        <p:sp>
          <p:nvSpPr>
            <p:cNvPr id="236" name="Google Shape;236;p35"/>
            <p:cNvSpPr/>
            <p:nvPr/>
          </p:nvSpPr>
          <p:spPr>
            <a:xfrm>
              <a:off x="2078125" y="2454075"/>
              <a:ext cx="2138100" cy="34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512412" y="1529463"/>
              <a:ext cx="1169400" cy="33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35"/>
          <p:cNvGrpSpPr/>
          <p:nvPr/>
        </p:nvGrpSpPr>
        <p:grpSpPr>
          <a:xfrm>
            <a:off x="4271888" y="1476538"/>
            <a:ext cx="1674000" cy="621588"/>
            <a:chOff x="5213163" y="403913"/>
            <a:chExt cx="1674000" cy="621588"/>
          </a:xfrm>
        </p:grpSpPr>
        <p:sp>
          <p:nvSpPr>
            <p:cNvPr id="239" name="Google Shape;239;p35"/>
            <p:cNvSpPr/>
            <p:nvPr/>
          </p:nvSpPr>
          <p:spPr>
            <a:xfrm rot="10800000">
              <a:off x="5306663" y="818800"/>
              <a:ext cx="1338300" cy="2067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 txBox="1"/>
            <p:nvPr/>
          </p:nvSpPr>
          <p:spPr>
            <a:xfrm>
              <a:off x="5213163" y="403913"/>
              <a:ext cx="167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pull request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1" name="Google Shape;241;p35"/>
          <p:cNvGrpSpPr/>
          <p:nvPr/>
        </p:nvGrpSpPr>
        <p:grpSpPr>
          <a:xfrm>
            <a:off x="4369525" y="2238490"/>
            <a:ext cx="1338300" cy="561915"/>
            <a:chOff x="4182525" y="1894000"/>
            <a:chExt cx="1338300" cy="538800"/>
          </a:xfrm>
        </p:grpSpPr>
        <p:sp>
          <p:nvSpPr>
            <p:cNvPr id="242" name="Google Shape;242;p35"/>
            <p:cNvSpPr txBox="1"/>
            <p:nvPr/>
          </p:nvSpPr>
          <p:spPr>
            <a:xfrm>
              <a:off x="4428225" y="1960600"/>
              <a:ext cx="8469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fork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4182525" y="1894000"/>
              <a:ext cx="1338300" cy="2220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35"/>
          <p:cNvGrpSpPr/>
          <p:nvPr/>
        </p:nvGrpSpPr>
        <p:grpSpPr>
          <a:xfrm>
            <a:off x="5202725" y="3064885"/>
            <a:ext cx="975800" cy="492600"/>
            <a:chOff x="4664988" y="3209447"/>
            <a:chExt cx="975800" cy="492600"/>
          </a:xfrm>
        </p:grpSpPr>
        <p:sp>
          <p:nvSpPr>
            <p:cNvPr id="245" name="Google Shape;245;p35"/>
            <p:cNvSpPr/>
            <p:nvPr/>
          </p:nvSpPr>
          <p:spPr>
            <a:xfrm rot="5400000">
              <a:off x="5294288" y="3344737"/>
              <a:ext cx="477600" cy="2154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 txBox="1"/>
            <p:nvPr/>
          </p:nvSpPr>
          <p:spPr>
            <a:xfrm>
              <a:off x="4664988" y="3209447"/>
              <a:ext cx="84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clone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7" name="Google Shape;247;p35"/>
          <p:cNvGrpSpPr/>
          <p:nvPr/>
        </p:nvGrpSpPr>
        <p:grpSpPr>
          <a:xfrm>
            <a:off x="6454199" y="3045138"/>
            <a:ext cx="1020303" cy="985510"/>
            <a:chOff x="4310582" y="2659200"/>
            <a:chExt cx="1426200" cy="1584676"/>
          </a:xfrm>
        </p:grpSpPr>
        <p:pic>
          <p:nvPicPr>
            <p:cNvPr id="248" name="Google Shape;248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54538" y="2905576"/>
              <a:ext cx="1338300" cy="13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5"/>
            <p:cNvSpPr/>
            <p:nvPr/>
          </p:nvSpPr>
          <p:spPr>
            <a:xfrm>
              <a:off x="4310582" y="2659200"/>
              <a:ext cx="1426200" cy="32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7720300" y="3003186"/>
            <a:ext cx="975900" cy="492600"/>
            <a:chOff x="6876213" y="3177199"/>
            <a:chExt cx="975900" cy="492600"/>
          </a:xfrm>
        </p:grpSpPr>
        <p:sp>
          <p:nvSpPr>
            <p:cNvPr id="251" name="Google Shape;251;p35"/>
            <p:cNvSpPr/>
            <p:nvPr/>
          </p:nvSpPr>
          <p:spPr>
            <a:xfrm rot="-5400000">
              <a:off x="6746913" y="3325413"/>
              <a:ext cx="471600" cy="2130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5"/>
            <p:cNvSpPr txBox="1"/>
            <p:nvPr/>
          </p:nvSpPr>
          <p:spPr>
            <a:xfrm>
              <a:off x="7075113" y="3177199"/>
              <a:ext cx="77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push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53" name="Google Shape;253;p35"/>
          <p:cNvSpPr txBox="1"/>
          <p:nvPr/>
        </p:nvSpPr>
        <p:spPr>
          <a:xfrm>
            <a:off x="6244000" y="4271676"/>
            <a:ext cx="15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00E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 CHANGES</a:t>
            </a:r>
            <a:endParaRPr b="1" i="0" sz="1200" u="none" cap="none" strike="noStrike">
              <a:solidFill>
                <a:srgbClr val="FF00E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4" name="Google Shape;254;p35"/>
          <p:cNvGrpSpPr/>
          <p:nvPr/>
        </p:nvGrpSpPr>
        <p:grpSpPr>
          <a:xfrm>
            <a:off x="6001575" y="1502907"/>
            <a:ext cx="2138100" cy="1318829"/>
            <a:chOff x="5960450" y="1529470"/>
            <a:chExt cx="2138100" cy="1318829"/>
          </a:xfrm>
        </p:grpSpPr>
        <p:sp>
          <p:nvSpPr>
            <p:cNvPr id="255" name="Google Shape;255;p35"/>
            <p:cNvSpPr/>
            <p:nvPr/>
          </p:nvSpPr>
          <p:spPr>
            <a:xfrm>
              <a:off x="5960450" y="2355698"/>
              <a:ext cx="2138100" cy="492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your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6280263" y="1529470"/>
              <a:ext cx="1323000" cy="342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6250" y="1866375"/>
            <a:ext cx="548700" cy="5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325" y="1867438"/>
            <a:ext cx="10096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 rotWithShape="1">
          <a:blip r:embed="rId10">
            <a:alphaModFix/>
          </a:blip>
          <a:srcRect b="18770" l="12732" r="9154" t="18368"/>
          <a:stretch/>
        </p:blipFill>
        <p:spPr>
          <a:xfrm>
            <a:off x="310800" y="3328013"/>
            <a:ext cx="1280100" cy="103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/>
          <p:nvPr/>
        </p:nvSpPr>
        <p:spPr>
          <a:xfrm>
            <a:off x="6160150" y="3957525"/>
            <a:ext cx="1674000" cy="24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local system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/>
          <p:nvPr/>
        </p:nvSpPr>
        <p:spPr>
          <a:xfrm rot="5400000">
            <a:off x="5748500" y="3961950"/>
            <a:ext cx="843300" cy="297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7623650" y="3620425"/>
            <a:ext cx="297900" cy="882900"/>
          </a:xfrm>
          <a:prstGeom prst="bentUpArrow">
            <a:avLst>
              <a:gd fmla="val 25000" name="adj1"/>
              <a:gd fmla="val 27031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1" name="Google Shape;271;p36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907850" y="1288800"/>
            <a:ext cx="76857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Branches: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for concurrent development, bux fixes, implementation </a:t>
            </a:r>
            <a:r>
              <a:rPr i="1" lang="en-US" sz="1600">
                <a:solidFill>
                  <a:schemeClr val="dk1"/>
                </a:solidFill>
              </a:rPr>
              <a:t>features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can be moved or deleted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often expected to be merged back into original branch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feature branches</a:t>
            </a:r>
            <a:r>
              <a:rPr lang="en-US" sz="1600">
                <a:solidFill>
                  <a:schemeClr val="dk1"/>
                </a:solidFill>
              </a:rPr>
              <a:t> could have a long span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Tags: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 specific points in history to capture software versions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typically used to mark stable points that correspond to specific releases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permanent</a:t>
            </a:r>
            <a:r>
              <a:rPr lang="en-US" sz="1600">
                <a:solidFill>
                  <a:schemeClr val="dk1"/>
                </a:solidFill>
              </a:rPr>
              <a:t> and don’t change after they are created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to label a specific </a:t>
            </a:r>
            <a:r>
              <a:rPr i="1" lang="en-US" sz="1600">
                <a:solidFill>
                  <a:schemeClr val="dk1"/>
                </a:solidFill>
              </a:rPr>
              <a:t>commit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>
            <p:ph type="title"/>
          </p:nvPr>
        </p:nvSpPr>
        <p:spPr>
          <a:xfrm>
            <a:off x="860400" y="8323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804" y="1612300"/>
            <a:ext cx="7103447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860400" y="1612288"/>
            <a:ext cx="122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feature 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860400" y="3905775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bug fix </a:t>
            </a:r>
            <a:r>
              <a:rPr b="1" lang="en-US" sz="1600">
                <a:solidFill>
                  <a:schemeClr val="dk2"/>
                </a:solidFill>
              </a:rPr>
              <a:t>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860400" y="35489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tag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860400" y="3188188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release</a:t>
            </a:r>
            <a:r>
              <a:rPr b="1" lang="en-US" sz="1600">
                <a:solidFill>
                  <a:schemeClr val="dk2"/>
                </a:solidFill>
              </a:rPr>
              <a:t> branch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>
            <p:ph type="title"/>
          </p:nvPr>
        </p:nvSpPr>
        <p:spPr>
          <a:xfrm>
            <a:off x="806500" y="6328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346500" y="1039200"/>
            <a:ext cx="44658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Local Git has </a:t>
            </a:r>
            <a:r>
              <a:rPr b="1" lang="en-US">
                <a:solidFill>
                  <a:schemeClr val="dk1"/>
                </a:solidFill>
              </a:rPr>
              <a:t>three</a:t>
            </a:r>
            <a:r>
              <a:rPr lang="en-US">
                <a:solidFill>
                  <a:schemeClr val="dk1"/>
                </a:solidFill>
              </a:rPr>
              <a:t> stages: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area 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	your local directory,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all untracked, unstaged,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	locally deleted files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what needs to be committed, what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does not need to be committed,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any new files to be added/removed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repository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(HEAD*):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committed changes,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latest checked out version of the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remote repository</a:t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(*) HEAD - symbolic reference to the branch you are working on, or rather, most recent commit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8197800" y="1326938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4374988" y="1326938"/>
            <a:ext cx="4646168" cy="3398588"/>
            <a:chOff x="4374988" y="1326938"/>
            <a:chExt cx="4646168" cy="3398588"/>
          </a:xfrm>
        </p:grpSpPr>
        <p:grpSp>
          <p:nvGrpSpPr>
            <p:cNvPr id="306" name="Google Shape;306;p38"/>
            <p:cNvGrpSpPr/>
            <p:nvPr/>
          </p:nvGrpSpPr>
          <p:grpSpPr>
            <a:xfrm>
              <a:off x="4374988" y="1326938"/>
              <a:ext cx="4646168" cy="3353113"/>
              <a:chOff x="4374988" y="1342388"/>
              <a:chExt cx="4646168" cy="3353113"/>
            </a:xfrm>
          </p:grpSpPr>
          <p:pic>
            <p:nvPicPr>
              <p:cNvPr id="307" name="Google Shape;307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74988" y="1605800"/>
                <a:ext cx="4646168" cy="308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p38"/>
              <p:cNvSpPr txBox="1"/>
              <p:nvPr/>
            </p:nvSpPr>
            <p:spPr>
              <a:xfrm>
                <a:off x="65694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HEAD</a:t>
                </a:r>
                <a:r>
                  <a:rPr lang="en-US">
                    <a:solidFill>
                      <a:schemeClr val="dk1"/>
                    </a:solidFill>
                  </a:rPr>
                  <a:t>(*)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09" name="Google Shape;309;p38"/>
              <p:cNvSpPr txBox="1"/>
              <p:nvPr/>
            </p:nvSpPr>
            <p:spPr>
              <a:xfrm>
                <a:off x="4681325" y="1342400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Working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0" name="Google Shape;310;p38"/>
              <p:cNvSpPr txBox="1"/>
              <p:nvPr/>
            </p:nvSpPr>
            <p:spPr>
              <a:xfrm>
                <a:off x="56232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Staging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1" name="Google Shape;311;p38"/>
              <p:cNvSpPr txBox="1"/>
              <p:nvPr/>
            </p:nvSpPr>
            <p:spPr>
              <a:xfrm>
                <a:off x="5840575" y="1742600"/>
                <a:ext cx="611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chemeClr val="lt1"/>
                    </a:solidFill>
                  </a:rPr>
                  <a:t>index</a:t>
                </a:r>
                <a:endParaRPr b="1" sz="1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12" name="Google Shape;312;p38"/>
            <p:cNvSpPr txBox="1"/>
            <p:nvPr/>
          </p:nvSpPr>
          <p:spPr>
            <a:xfrm rot="-5400000">
              <a:off x="8142975" y="2945888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  master</a:t>
              </a:r>
              <a:endParaRPr b="1" sz="1000">
                <a:solidFill>
                  <a:srgbClr val="000000"/>
                </a:solidFill>
              </a:endParaRPr>
            </a:p>
          </p:txBody>
        </p:sp>
        <p:sp>
          <p:nvSpPr>
            <p:cNvPr id="313" name="Google Shape;313;p38"/>
            <p:cNvSpPr txBox="1"/>
            <p:nvPr/>
          </p:nvSpPr>
          <p:spPr>
            <a:xfrm rot="-5400000">
              <a:off x="6517563" y="3912375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origin/master</a:t>
              </a:r>
              <a:endParaRPr b="1" sz="1000">
                <a:solidFill>
                  <a:srgbClr val="000000"/>
                </a:solidFill>
              </a:endParaRPr>
            </a:p>
          </p:txBody>
        </p:sp>
      </p:grpSp>
      <p:sp>
        <p:nvSpPr>
          <p:cNvPr id="314" name="Google Shape;314;p38"/>
          <p:cNvSpPr/>
          <p:nvPr/>
        </p:nvSpPr>
        <p:spPr>
          <a:xfrm>
            <a:off x="7066925" y="3717825"/>
            <a:ext cx="215100" cy="103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8689375" y="2733450"/>
            <a:ext cx="215100" cy="103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>
            <p:ph type="title"/>
          </p:nvPr>
        </p:nvSpPr>
        <p:spPr>
          <a:xfrm>
            <a:off x="860400" y="7566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860400" y="1396825"/>
            <a:ext cx="7929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online workflow visualizer tool: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https://git-school.github.io/visualizing-git</a:t>
            </a:r>
            <a:r>
              <a:rPr lang="en-US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1: </a:t>
            </a:r>
            <a:r>
              <a:rPr lang="en-US" sz="1600">
                <a:solidFill>
                  <a:schemeClr val="dk1"/>
                </a:solidFill>
              </a:rPr>
              <a:t>divergent local branches, merge,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2: </a:t>
            </a:r>
            <a:r>
              <a:rPr lang="en-US" sz="1600">
                <a:solidFill>
                  <a:schemeClr val="dk1"/>
                </a:solidFill>
              </a:rPr>
              <a:t>divergent local branches, </a:t>
            </a:r>
            <a:r>
              <a:rPr lang="en-US" sz="1600">
                <a:solidFill>
                  <a:schemeClr val="dk1"/>
                </a:solidFill>
              </a:rPr>
              <a:t>detached HEAD, </a:t>
            </a:r>
            <a:r>
              <a:rPr lang="en-US" sz="1600">
                <a:solidFill>
                  <a:schemeClr val="dk1"/>
                </a:solidFill>
              </a:rPr>
              <a:t>rebase, merge, bring upstream branch changes,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existing </a:t>
            </a:r>
            <a:r>
              <a:rPr lang="en-US" sz="1600">
                <a:solidFill>
                  <a:schemeClr val="dk1"/>
                </a:solidFill>
              </a:rPr>
              <a:t>authoritative</a:t>
            </a:r>
            <a:r>
              <a:rPr lang="en-US" sz="1600">
                <a:solidFill>
                  <a:schemeClr val="dk1"/>
                </a:solidFill>
              </a:rPr>
              <a:t> repository to test real-case scenarios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Test out a PR, give feedback, make a PR into another developer’s code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0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1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860400" y="1263713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1:</a:t>
            </a:r>
            <a:r>
              <a:rPr lang="en-US" sz="1600">
                <a:solidFill>
                  <a:schemeClr val="dk1"/>
                </a:solidFill>
              </a:rPr>
              <a:t> divergent local branches, merge,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5" y="1669024"/>
            <a:ext cx="3601009" cy="2117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7475" y="1779650"/>
            <a:ext cx="4184499" cy="2296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349" y="2136338"/>
            <a:ext cx="4126500" cy="21176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2701" y="2610226"/>
            <a:ext cx="3735148" cy="1893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2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729025" y="12374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2</a:t>
            </a:r>
            <a:r>
              <a:rPr lang="en-US" sz="1600">
                <a:solidFill>
                  <a:schemeClr val="dk1"/>
                </a:solidFill>
              </a:rPr>
              <a:t>: divergent local branches,  rebase, detached HEAD, merge, bring upstream branch changes,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275" y="2022400"/>
            <a:ext cx="3750000" cy="2194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7588" y="2165350"/>
            <a:ext cx="4058373" cy="2316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5788" y="2356875"/>
            <a:ext cx="3985475" cy="2280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00150" y="2414750"/>
            <a:ext cx="3372585" cy="22807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6375" y="2129899"/>
            <a:ext cx="4365051" cy="2355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/>
          <p:nvPr>
            <p:ph type="title"/>
          </p:nvPr>
        </p:nvSpPr>
        <p:spPr>
          <a:xfrm>
            <a:off x="924700" y="669300"/>
            <a:ext cx="805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0">
                <a:solidFill>
                  <a:srgbClr val="1A9988"/>
                </a:solidFill>
              </a:rPr>
              <a:t>Steps to contribute to</a:t>
            </a:r>
            <a:r>
              <a:rPr b="1" lang="en-US" sz="2620">
                <a:solidFill>
                  <a:srgbClr val="1A9988"/>
                </a:solidFill>
              </a:rPr>
              <a:t> public remote repositories </a:t>
            </a:r>
            <a:endParaRPr b="1" sz="2620">
              <a:solidFill>
                <a:srgbClr val="1A9988"/>
              </a:solidFill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924700" y="1255400"/>
            <a:ext cx="7622100" cy="333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Create a fork of the authoritative repo in your GitHub account (</a:t>
            </a:r>
            <a:r>
              <a:rPr b="1" lang="en-US">
                <a:solidFill>
                  <a:srgbClr val="FF0000"/>
                </a:solidFill>
              </a:rPr>
              <a:t>dashboard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Clone the fork repository to your local machine 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git@github.com&lt;your-fork-repo&gt;</a:t>
            </a:r>
            <a:endParaRPr i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Add the authoritative repository for the reference and updates 	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remote add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</a:t>
            </a: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&lt;url-of-the-authoritative-repo&gt;</a:t>
            </a:r>
            <a:endParaRPr b="0" i="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</a:t>
            </a:r>
            <a:r>
              <a:rPr lang="en-US">
                <a:solidFill>
                  <a:schemeClr val="dk1"/>
                </a:solidFill>
              </a:rPr>
              <a:t>a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 to</a:t>
            </a:r>
            <a:r>
              <a:rPr lang="en-US">
                <a:solidFill>
                  <a:schemeClr val="dk1"/>
                </a:solidFill>
              </a:rPr>
              <a:t> make changes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checkout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master</a:t>
            </a:r>
            <a:endParaRPr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                  </a:t>
            </a:r>
            <a:r>
              <a:rPr b="1" lang="en-US">
                <a:solidFill>
                  <a:srgbClr val="0000FF"/>
                </a:solidFill>
              </a:rPr>
              <a:t>MAKE CHANGES, MAKE A DIFFERENCE!</a:t>
            </a:r>
            <a:endParaRPr b="1">
              <a:solidFill>
                <a:srgbClr val="0000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en-US">
                <a:solidFill>
                  <a:schemeClr val="dk1"/>
                </a:solidFill>
              </a:rPr>
              <a:t>any changes 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authoritative repository:</a:t>
            </a:r>
            <a:r>
              <a:rPr lang="en-US">
                <a:solidFill>
                  <a:schemeClr val="dk1"/>
                </a:solidFill>
              </a:rPr>
              <a:t>   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fetch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 master</a:t>
            </a:r>
            <a:endParaRPr i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changes </a:t>
            </a:r>
            <a:r>
              <a:rPr lang="en-US">
                <a:solidFill>
                  <a:schemeClr val="dk1"/>
                </a:solidFill>
              </a:rPr>
              <a:t>from the updated remote reference in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the </a:t>
            </a:r>
            <a:r>
              <a:rPr lang="en-US">
                <a:solidFill>
                  <a:schemeClr val="dk1"/>
                </a:solidFill>
              </a:rPr>
              <a:t>your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branch 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merge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upstream/master</a:t>
            </a:r>
            <a:endParaRPr i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your changes back to your fork on GitHub: </a:t>
            </a: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push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origin master</a:t>
            </a:r>
            <a:endParaRPr b="0" i="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Create a pull request (PR) into the authoritative repository (</a:t>
            </a:r>
            <a:r>
              <a:rPr b="1" lang="en-US">
                <a:solidFill>
                  <a:srgbClr val="FF0000"/>
                </a:solidFill>
              </a:rPr>
              <a:t>dashboard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81" name="Google Shape;3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690150" y="12340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An existing repository:</a:t>
            </a:r>
            <a:r>
              <a:rPr lang="en-US" sz="1600">
                <a:solidFill>
                  <a:schemeClr val="dk2"/>
                </a:solidFill>
              </a:rPr>
              <a:t>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00" y="2014299"/>
            <a:ext cx="2953299" cy="211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43"/>
          <p:cNvSpPr txBox="1"/>
          <p:nvPr/>
        </p:nvSpPr>
        <p:spPr>
          <a:xfrm>
            <a:off x="2717400" y="3278250"/>
            <a:ext cx="548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3896950" y="1948350"/>
            <a:ext cx="49617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&lt;training-github&gt;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9"/>
              </a:rPr>
              <a:t>authoritative-repo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make changes, commit them to a master branch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fetch any updates from the authoritative repository: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88" name="Google Shape;388;p43"/>
          <p:cNvPicPr preferRelativeResize="0"/>
          <p:nvPr/>
        </p:nvPicPr>
        <p:blipFill rotWithShape="1">
          <a:blip r:embed="rId10">
            <a:alphaModFix/>
          </a:blip>
          <a:srcRect b="99" l="0" r="0" t="109"/>
          <a:stretch/>
        </p:blipFill>
        <p:spPr>
          <a:xfrm>
            <a:off x="776975" y="2298801"/>
            <a:ext cx="2926210" cy="224502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6"/>
          <p:cNvSpPr txBox="1"/>
          <p:nvPr/>
        </p:nvSpPr>
        <p:spPr>
          <a:xfrm>
            <a:off x="310500" y="832325"/>
            <a:ext cx="8833500" cy="380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This is Part 2 of the EPIC GitHub </a:t>
            </a:r>
            <a:r>
              <a:rPr lang="en-US" sz="1600">
                <a:solidFill>
                  <a:srgbClr val="0C5ADB"/>
                </a:solidFill>
              </a:rPr>
              <a:t>Tutorial on Contributing to UFS/EPIC Repositories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View Part 1: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https://epic.noaa.gov/tutorials/?playlist=afde205&amp;video=9e65c0d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All the materials and tutorial presentations (Part 1 and Part 2) </a:t>
            </a:r>
            <a:r>
              <a:rPr lang="en-US" sz="1600">
                <a:solidFill>
                  <a:srgbClr val="0C5ADB"/>
                </a:solidFill>
              </a:rPr>
              <a:t>could be found at  </a:t>
            </a:r>
            <a:r>
              <a:rPr lang="en-US" sz="16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600">
                <a:solidFill>
                  <a:srgbClr val="0C5ADB"/>
                </a:solidFill>
              </a:rPr>
              <a:t>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Get all </a:t>
            </a:r>
            <a:r>
              <a:rPr lang="en-US" sz="1600">
                <a:solidFill>
                  <a:srgbClr val="0C5ADB"/>
                </a:solidFill>
              </a:rPr>
              <a:t>the materials and tutorial presentations (Part 1, Part 2):</a:t>
            </a:r>
            <a:endParaRPr sz="1600">
              <a:solidFill>
                <a:srgbClr val="0C5ADB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https://github.com/NOAA-EPIC/training-github.git</a:t>
            </a:r>
            <a:b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cd ./training-github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The directory ./training-github/ will contain all of the materials for the tutorial.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507975" y="496023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97" name="Google Shape;39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950" y="1442012"/>
            <a:ext cx="4990751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138" y="2210029"/>
            <a:ext cx="1432974" cy="2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528200" y="1366325"/>
            <a:ext cx="263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We could use a GUI code editor, such as Visual Studio Code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1" name="Google Shape;41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5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876875" y="2134263"/>
            <a:ext cx="6075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&lt;authoritative-repo&gt;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create a file README2, line: # first commit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add README2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-m “first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4" name="Google Shape;4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7" name="Google Shape;427;p46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(continued)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850825" y="2002775"/>
            <a:ext cx="36321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second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“second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third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“third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fourth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“fourth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fifth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“fifth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9" name="Google Shape;429;p46"/>
          <p:cNvSpPr txBox="1"/>
          <p:nvPr/>
        </p:nvSpPr>
        <p:spPr>
          <a:xfrm>
            <a:off x="4572000" y="2082775"/>
            <a:ext cx="40818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solve merge conflicts using a text editor!!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two”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upstream”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38" name="Google Shape;43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 txBox="1"/>
          <p:nvPr/>
        </p:nvSpPr>
        <p:spPr>
          <a:xfrm>
            <a:off x="245625" y="1218100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 (*)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1" name="Google Shape;441;p47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submit a pull request 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442" name="Google Shape;44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50" y="2072375"/>
            <a:ext cx="3948144" cy="2410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225" y="2072375"/>
            <a:ext cx="2942551" cy="1634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4" name="Google Shape;444;p47"/>
          <p:cNvSpPr txBox="1"/>
          <p:nvPr/>
        </p:nvSpPr>
        <p:spPr>
          <a:xfrm>
            <a:off x="4815575" y="3993875"/>
            <a:ext cx="43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(*)  - you may need to address any comments, resolve conversations, complete requested changes by PR Reviewers!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3" name="Google Shape;45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Local repository: keep it synched with the remote!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444025" y="1187938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Remember to sync your primary (master) branch with that from the original repo!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57" name="Google Shape;45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502" y="1973413"/>
            <a:ext cx="3670743" cy="22661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8" name="Google Shape;45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0125" y="2042288"/>
            <a:ext cx="3750591" cy="238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48"/>
          <p:cNvPicPr preferRelativeResize="0"/>
          <p:nvPr/>
        </p:nvPicPr>
        <p:blipFill rotWithShape="1">
          <a:blip r:embed="rId10">
            <a:alphaModFix/>
          </a:blip>
          <a:srcRect b="10770" l="0" r="0" t="0"/>
          <a:stretch/>
        </p:blipFill>
        <p:spPr>
          <a:xfrm>
            <a:off x="4817700" y="2257850"/>
            <a:ext cx="3522474" cy="23655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68" name="Google Shape;46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9" name="Google Shape;46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9"/>
          <p:cNvSpPr txBox="1"/>
          <p:nvPr/>
        </p:nvSpPr>
        <p:spPr>
          <a:xfrm>
            <a:off x="1053925" y="2305325"/>
            <a:ext cx="63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676275" y="1341450"/>
            <a:ext cx="82476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7"/>
              </a:rPr>
              <a:t>git@github.com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:&lt;user-fork&gt;/ufs-srweather-app.git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ufs-srweather-app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git@github.com:ufs-community/ufs-srweather-app.git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checkout a specific PR from the upstream branch:</a:t>
            </a:r>
            <a:endParaRPr sz="15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pull upstream pull/&lt;PR#&gt;/head:PRtest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PRtest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Test the PR, build, run the code</a:t>
            </a:r>
            <a:br>
              <a:rPr lang="en-US" sz="1300">
                <a:solidFill>
                  <a:schemeClr val="dk2"/>
                </a:solidFill>
              </a:rPr>
            </a:br>
            <a:r>
              <a:rPr lang="en-US" sz="1300">
                <a:solidFill>
                  <a:schemeClr val="dk2"/>
                </a:solidFill>
              </a:rPr>
              <a:t># Comment on the PR on specific issues, files, or specific lines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Make your own pull request into original PR-author’s repository to suggesting your own changes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896400" y="832325"/>
            <a:ext cx="7929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testing another user’s pull request (PR)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473" name="Google Shape;47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4925" y="3832530"/>
            <a:ext cx="6088351" cy="11780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4" name="Google Shape;474;p49"/>
          <p:cNvCxnSpPr/>
          <p:nvPr/>
        </p:nvCxnSpPr>
        <p:spPr>
          <a:xfrm>
            <a:off x="3299950" y="3687100"/>
            <a:ext cx="2194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84" name="Google Shape;48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50"/>
          <p:cNvSpPr txBox="1"/>
          <p:nvPr/>
        </p:nvSpPr>
        <p:spPr>
          <a:xfrm>
            <a:off x="528200" y="1000800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Repositories with submodules or external dependencies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880800" y="1606300"/>
            <a:ext cx="7750500" cy="30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 out a few different repositories with submodules: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--recursive &lt;url-repo&gt;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--recurse-submodules &lt;url-repo&gt; 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&lt;url-repo&gt;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cd &lt;repo&gt;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git submodule update –remote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--recurse-submodules https://github.com/jcsda/spack-stack.git</a:t>
            </a:r>
            <a:endParaRPr sz="1600">
              <a:solidFill>
                <a:srgbClr val="3C78D8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--recursive https://github.com/ufs-community/ufs-weather-model.git </a:t>
            </a:r>
            <a:endParaRPr sz="16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96" name="Google Shape;49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51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51"/>
          <p:cNvSpPr txBox="1"/>
          <p:nvPr/>
        </p:nvSpPr>
        <p:spPr>
          <a:xfrm>
            <a:off x="672675" y="1534800"/>
            <a:ext cx="43755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Submitting issues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Reaching out for help through discussions - </a:t>
            </a:r>
            <a:r>
              <a:rPr lang="en-US" sz="1600">
                <a:solidFill>
                  <a:schemeClr val="dk1"/>
                </a:solidFill>
              </a:rPr>
              <a:t>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Checking out and testing existing PRs -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r>
              <a:rPr b="1" lang="en-US" sz="1600">
                <a:solidFill>
                  <a:schemeClr val="dk1"/>
                </a:solidFill>
              </a:rPr>
              <a:t>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Navigating documentation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</a:t>
            </a:r>
            <a:r>
              <a:rPr lang="en-US" sz="1600">
                <a:solidFill>
                  <a:schemeClr val="dk1"/>
                </a:solidFill>
              </a:rPr>
              <a:t>”, look for links to 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readthedocs.io</a:t>
            </a:r>
            <a:r>
              <a:rPr lang="en-US" sz="1600">
                <a:solidFill>
                  <a:schemeClr val="dk1"/>
                </a:solidFill>
              </a:rPr>
              <a:t>, such as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https://ufs-weather-model.readthedocs.io/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</a:t>
            </a:r>
            <a:r>
              <a:rPr lang="en-US" sz="1500" u="sng">
                <a:solidFill>
                  <a:schemeClr val="hlink"/>
                </a:solidFill>
                <a:hlinkClick r:id="rId8"/>
              </a:rPr>
              <a:t>https://ufs-srweather-app.readthedocs.io/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9" name="Google Shape;499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700" y="1534835"/>
            <a:ext cx="3606800" cy="27078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08" name="Google Shape;50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9" name="Google Shape;50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2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1" name="Google Shape;51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75" y="1450575"/>
            <a:ext cx="3230899" cy="236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4525" y="1709023"/>
            <a:ext cx="3615926" cy="26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3950" y="1850050"/>
            <a:ext cx="3791731" cy="27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6275" y="1486075"/>
            <a:ext cx="3743123" cy="271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24" name="Google Shape;52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p53"/>
          <p:cNvSpPr txBox="1"/>
          <p:nvPr/>
        </p:nvSpPr>
        <p:spPr>
          <a:xfrm>
            <a:off x="528200" y="832325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Happy Modeling and Contributing to UFS!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53"/>
          <p:cNvSpPr txBox="1"/>
          <p:nvPr/>
        </p:nvSpPr>
        <p:spPr>
          <a:xfrm>
            <a:off x="880800" y="1606300"/>
            <a:ext cx="7750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3"/>
          <p:cNvSpPr txBox="1"/>
          <p:nvPr/>
        </p:nvSpPr>
        <p:spPr>
          <a:xfrm>
            <a:off x="965488" y="1317300"/>
            <a:ext cx="32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</a:t>
            </a:r>
            <a:r>
              <a:rPr lang="en-US" sz="1600">
                <a:solidFill>
                  <a:srgbClr val="0C5ADB"/>
                </a:solidFill>
              </a:rPr>
              <a:t>  	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4210000" y="1317300"/>
            <a:ext cx="362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</a:t>
            </a:r>
            <a:endParaRPr sz="1600">
              <a:solidFill>
                <a:srgbClr val="0C5ADB"/>
              </a:solidFill>
            </a:endParaRPr>
          </a:p>
        </p:txBody>
      </p:sp>
      <p:pic>
        <p:nvPicPr>
          <p:cNvPr id="529" name="Google Shape;529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3650" y="1798450"/>
            <a:ext cx="2911057" cy="2772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0" name="Google Shape;530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3750" y="1820550"/>
            <a:ext cx="3408241" cy="2772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Recap of the Part 1: Git and GitHub Basics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507975" y="1402700"/>
            <a:ext cx="80562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and GitHub terms and concepts introduced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configurations and commands discussed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Example given on s</a:t>
            </a:r>
            <a:r>
              <a:rPr lang="en-US" sz="1800">
                <a:solidFill>
                  <a:srgbClr val="0C5ADB"/>
                </a:solidFill>
              </a:rPr>
              <a:t>etting up a SSH key pair for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local </a:t>
            </a:r>
            <a:r>
              <a:rPr lang="en-US" sz="1800">
                <a:solidFill>
                  <a:srgbClr val="0C5ADB"/>
                </a:solidFill>
              </a:rPr>
              <a:t>repository was created, initialized, pushed to GitHub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Modifications made, committed, local changes tracked, logs viewed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branch made, different branches compared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Started topic: public GitHub repositories, forks and clones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770650"/>
            <a:ext cx="86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GitHub Tutorial Part 2: </a:t>
            </a:r>
            <a:r>
              <a:rPr b="1" lang="en-US" sz="2400">
                <a:solidFill>
                  <a:srgbClr val="1A9988"/>
                </a:solidFill>
              </a:rPr>
              <a:t> Working with Remote Repositories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 </a:t>
            </a:r>
            <a:endParaRPr b="1" sz="2400">
              <a:solidFill>
                <a:srgbClr val="1A9988"/>
              </a:solidFill>
            </a:endParaRPr>
          </a:p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UFS/EPIC P</a:t>
            </a:r>
            <a:r>
              <a:rPr lang="en-US" sz="1800">
                <a:solidFill>
                  <a:srgbClr val="0C5ADB"/>
                </a:solidFill>
              </a:rPr>
              <a:t>ublic Repositories,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</a:t>
            </a:r>
            <a:r>
              <a:rPr lang="en-US" sz="1800">
                <a:solidFill>
                  <a:srgbClr val="0C5ADB"/>
                </a:solidFill>
              </a:rPr>
              <a:t>ranches and Tags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 Workflow: from Local Spaces to Remote Repos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Making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GitHub Issues and Discussions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>
            <p:ph type="title"/>
          </p:nvPr>
        </p:nvSpPr>
        <p:spPr>
          <a:xfrm>
            <a:off x="528200" y="648025"/>
            <a:ext cx="8325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solidFill>
                  <a:srgbClr val="1A9988"/>
                </a:solidFill>
              </a:rPr>
              <a:t>Common </a:t>
            </a:r>
            <a:r>
              <a:rPr b="1" lang="en-US" sz="2420">
                <a:solidFill>
                  <a:srgbClr val="1A9988"/>
                </a:solidFill>
              </a:rPr>
              <a:t>GitHub repositories used by </a:t>
            </a:r>
            <a:r>
              <a:rPr b="1" lang="en-US" sz="2420">
                <a:solidFill>
                  <a:srgbClr val="1A9988"/>
                </a:solidFill>
              </a:rPr>
              <a:t>UFS community </a:t>
            </a:r>
            <a:endParaRPr b="1" sz="2420">
              <a:solidFill>
                <a:srgbClr val="1A9988"/>
              </a:solidFill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-282200" y="-255475"/>
            <a:ext cx="33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78200" y="1162913"/>
            <a:ext cx="8475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https://github.com/ufs-community/ufs-weather-model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https://github.com/ufs-community/ufs-srweather-app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https://github.com/ufs-community/land-DA_workflow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https://github.com/ufs-community/uwtools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1"/>
              </a:rPr>
              <a:t>https://github.com/ufs-community/UFS_UTILS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https://github.com/ufs-community/ccpp-physics</a:t>
            </a:r>
            <a:r>
              <a:rPr lang="en-US" sz="1600" u="sng">
                <a:solidFill>
                  <a:schemeClr val="hlink"/>
                </a:solidFill>
              </a:rPr>
              <a:t> (</a:t>
            </a:r>
            <a:r>
              <a:rPr lang="en-US" sz="1600" u="sng">
                <a:solidFill>
                  <a:schemeClr val="hlink"/>
                </a:solidFill>
              </a:rPr>
              <a:t>forked</a:t>
            </a:r>
            <a:r>
              <a:rPr lang="en-US" sz="1600" u="sng">
                <a:solidFill>
                  <a:schemeClr val="hlink"/>
                </a:solidFill>
              </a:rPr>
              <a:t> from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NCAR/ccpp-physics</a:t>
            </a:r>
            <a:r>
              <a:rPr lang="en-US" sz="1600" u="sng">
                <a:solidFill>
                  <a:schemeClr val="hlink"/>
                </a:solidFill>
              </a:rPr>
              <a:t>)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4"/>
              </a:rPr>
              <a:t>https://github.com/hafs-community/HAFS</a:t>
            </a:r>
            <a:r>
              <a:rPr lang="en-US" sz="1600" u="sng">
                <a:solidFill>
                  <a:schemeClr val="hlink"/>
                </a:solidFill>
              </a:rPr>
              <a:t> (forked from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hafs-communityHAFS</a:t>
            </a:r>
            <a:r>
              <a:rPr lang="en-US" sz="1600" u="sng">
                <a:solidFill>
                  <a:schemeClr val="hlink"/>
                </a:solidFill>
              </a:rPr>
              <a:t>)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6"/>
              </a:rPr>
              <a:t>https://github.com/ufs-community/global-workflow-AR</a:t>
            </a:r>
            <a:r>
              <a:rPr lang="en-US" sz="1600" u="sng">
                <a:solidFill>
                  <a:schemeClr val="hlink"/>
                </a:solidFill>
              </a:rPr>
              <a:t> 	(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NOAA-EMC/global-workflow</a:t>
            </a:r>
            <a:r>
              <a:rPr lang="en-US" sz="1600" u="sng">
                <a:solidFill>
                  <a:schemeClr val="hlink"/>
                </a:solidFill>
              </a:rPr>
              <a:t>) 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8"/>
              </a:rPr>
              <a:t>https://github.com/NOAA-EMC/UPP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9"/>
              </a:rPr>
              <a:t>https://github.com/noaa-oar-arl/NEXUS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0"/>
              </a:rPr>
              <a:t>https://github.com/NOAA-EMC/AQM-utils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1"/>
              </a:rPr>
              <a:t>https://github.com/JCSDA/spack-stack</a:t>
            </a:r>
            <a:br>
              <a:rPr lang="en-US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4" name="Google Shape;164;p30"/>
          <p:cNvSpPr txBox="1"/>
          <p:nvPr>
            <p:ph idx="4294967295" type="title"/>
          </p:nvPr>
        </p:nvSpPr>
        <p:spPr>
          <a:xfrm>
            <a:off x="607500" y="634600"/>
            <a:ext cx="7929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 </a:t>
            </a:r>
            <a:endParaRPr b="1" sz="28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b="49508" l="19843" r="40815" t="11639"/>
          <a:stretch/>
        </p:blipFill>
        <p:spPr>
          <a:xfrm>
            <a:off x="6079600" y="1438250"/>
            <a:ext cx="2645174" cy="1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7">
            <a:alphaModFix/>
          </a:blip>
          <a:srcRect b="99" l="0" r="0" t="109"/>
          <a:stretch/>
        </p:blipFill>
        <p:spPr>
          <a:xfrm>
            <a:off x="5001746" y="1438256"/>
            <a:ext cx="4151531" cy="3185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8">
            <a:alphaModFix/>
          </a:blip>
          <a:srcRect b="29" l="0" r="0" t="29"/>
          <a:stretch/>
        </p:blipFill>
        <p:spPr>
          <a:xfrm>
            <a:off x="200200" y="1378188"/>
            <a:ext cx="3897699" cy="29903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31"/>
          <p:cNvSpPr/>
          <p:nvPr/>
        </p:nvSpPr>
        <p:spPr>
          <a:xfrm rot="1579426">
            <a:off x="4199386" y="2966180"/>
            <a:ext cx="700879" cy="267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2" name="Google Shape;192;p32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 rotWithShape="1">
          <a:blip r:embed="rId7">
            <a:alphaModFix/>
          </a:blip>
          <a:srcRect b="0" l="56766" r="0" t="0"/>
          <a:stretch/>
        </p:blipFill>
        <p:spPr>
          <a:xfrm>
            <a:off x="7019974" y="1721078"/>
            <a:ext cx="1327875" cy="29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7" name="Google Shape;207;p33"/>
          <p:cNvSpPr txBox="1"/>
          <p:nvPr>
            <p:ph idx="4294967295" type="title"/>
          </p:nvPr>
        </p:nvSpPr>
        <p:spPr>
          <a:xfrm>
            <a:off x="607500" y="634600"/>
            <a:ext cx="79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399" y="1887475"/>
            <a:ext cx="7389425" cy="2615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